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 snapToGrid="0" snapToObjects="1">
      <p:cViewPr>
        <p:scale>
          <a:sx n="139" d="100"/>
          <a:sy n="139" d="100"/>
        </p:scale>
        <p:origin x="304" y="-1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edric:Desktop:ETIC:ETI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cedric:Desktop:ETIC:ETI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cedric:Desktop:ETIC:ETI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edric:Desktop:ETIC:ETI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edric:Desktop:ETIC:ET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edric:Desktop:ETIC:ETI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cedric:Desktop:ETIC:ETI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cedric:Desktop:ETIC:ETI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cedric:Desktop:ETIC:ETI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cedric:Desktop:ETIC:ETI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cedric:Desktop:ETIC:ET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1956401480795"/>
          <c:y val="0.0670751836721984"/>
          <c:w val="0.93608719703841"/>
          <c:h val="0.733977076997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Sheet7!$C$11:$E$11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Sheet7!$C$12:$E$12</c:f>
              <c:numCache>
                <c:formatCode>General</c:formatCode>
                <c:ptCount val="3"/>
                <c:pt idx="0">
                  <c:v>10.23</c:v>
                </c:pt>
                <c:pt idx="1">
                  <c:v>20.61</c:v>
                </c:pt>
                <c:pt idx="2">
                  <c:v>8.75</c:v>
                </c:pt>
              </c:numCache>
            </c:numRef>
          </c:val>
        </c:ser>
        <c:ser>
          <c:idx val="1"/>
          <c:order val="1"/>
          <c:tx>
            <c:strRef>
              <c:f>Sheet7!$B$13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Sheet7!$C$11:$E$11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Sheet7!$C$13:$E$13</c:f>
              <c:numCache>
                <c:formatCode>General</c:formatCode>
                <c:ptCount val="3"/>
                <c:pt idx="0">
                  <c:v>8.58</c:v>
                </c:pt>
                <c:pt idx="1">
                  <c:v>14.72</c:v>
                </c:pt>
                <c:pt idx="2">
                  <c:v>8.08</c:v>
                </c:pt>
              </c:numCache>
            </c:numRef>
          </c:val>
        </c:ser>
        <c:ser>
          <c:idx val="2"/>
          <c:order val="2"/>
          <c:tx>
            <c:strRef>
              <c:f>Sheet7!$B$14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Sheet7!$C$11:$E$11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Sheet7!$C$14:$E$14</c:f>
              <c:numCache>
                <c:formatCode>General</c:formatCode>
                <c:ptCount val="3"/>
                <c:pt idx="0">
                  <c:v>7.97</c:v>
                </c:pt>
                <c:pt idx="1">
                  <c:v>12.59</c:v>
                </c:pt>
                <c:pt idx="2">
                  <c:v>7.609999999999998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0922112"/>
        <c:axId val="-2140502672"/>
      </c:barChart>
      <c:catAx>
        <c:axId val="-211092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40502672"/>
        <c:crosses val="autoZero"/>
        <c:auto val="1"/>
        <c:lblAlgn val="ctr"/>
        <c:lblOffset val="100"/>
        <c:noMultiLvlLbl val="0"/>
      </c:catAx>
      <c:valAx>
        <c:axId val="-214050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0922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4571824867306"/>
          <c:y val="0.920021135448933"/>
          <c:w val="0.523932847812816"/>
          <c:h val="0.07918072492810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Sheet7!$A$149</c:f>
              <c:strCache>
                <c:ptCount val="1"/>
                <c:pt idx="0">
                  <c:v>moins de 20% des classes ont un accès internet</c:v>
                </c:pt>
              </c:strCache>
            </c:strRef>
          </c:tx>
          <c:invertIfNegative val="0"/>
          <c:cat>
            <c:strRef>
              <c:f>Sheet7!$B$148:$L$148</c:f>
              <c:strCache>
                <c:ptCount val="11"/>
                <c:pt idx="0">
                  <c:v>National</c:v>
                </c:pt>
                <c:pt idx="1">
                  <c:v>Académie</c:v>
                </c:pt>
                <c:pt idx="2">
                  <c:v>Manche</c:v>
                </c:pt>
                <c:pt idx="4">
                  <c:v>National</c:v>
                </c:pt>
                <c:pt idx="5">
                  <c:v>Académie</c:v>
                </c:pt>
                <c:pt idx="6">
                  <c:v>Manche</c:v>
                </c:pt>
                <c:pt idx="8">
                  <c:v>National</c:v>
                </c:pt>
                <c:pt idx="9">
                  <c:v>Académie</c:v>
                </c:pt>
                <c:pt idx="10">
                  <c:v>Manche</c:v>
                </c:pt>
              </c:strCache>
            </c:strRef>
          </c:cat>
          <c:val>
            <c:numRef>
              <c:f>Sheet7!$B$149:$L$149</c:f>
              <c:numCache>
                <c:formatCode>General</c:formatCode>
                <c:ptCount val="11"/>
                <c:pt idx="0">
                  <c:v>20.51</c:v>
                </c:pt>
                <c:pt idx="1">
                  <c:v>18.83</c:v>
                </c:pt>
                <c:pt idx="2">
                  <c:v>10.88</c:v>
                </c:pt>
                <c:pt idx="4">
                  <c:v>37.43</c:v>
                </c:pt>
                <c:pt idx="5">
                  <c:v>35.29</c:v>
                </c:pt>
                <c:pt idx="6">
                  <c:v>26.09</c:v>
                </c:pt>
                <c:pt idx="8">
                  <c:v>15.0</c:v>
                </c:pt>
                <c:pt idx="9">
                  <c:v>14.86</c:v>
                </c:pt>
                <c:pt idx="10">
                  <c:v>8.82</c:v>
                </c:pt>
              </c:numCache>
            </c:numRef>
          </c:val>
        </c:ser>
        <c:ser>
          <c:idx val="1"/>
          <c:order val="1"/>
          <c:tx>
            <c:strRef>
              <c:f>Sheet7!$A$150</c:f>
              <c:strCache>
                <c:ptCount val="1"/>
                <c:pt idx="0">
                  <c:v>20 à  50% des classes ont un accès internet</c:v>
                </c:pt>
              </c:strCache>
            </c:strRef>
          </c:tx>
          <c:invertIfNegative val="0"/>
          <c:cat>
            <c:strRef>
              <c:f>Sheet7!$B$148:$L$148</c:f>
              <c:strCache>
                <c:ptCount val="11"/>
                <c:pt idx="0">
                  <c:v>National</c:v>
                </c:pt>
                <c:pt idx="1">
                  <c:v>Académie</c:v>
                </c:pt>
                <c:pt idx="2">
                  <c:v>Manche</c:v>
                </c:pt>
                <c:pt idx="4">
                  <c:v>National</c:v>
                </c:pt>
                <c:pt idx="5">
                  <c:v>Académie</c:v>
                </c:pt>
                <c:pt idx="6">
                  <c:v>Manche</c:v>
                </c:pt>
                <c:pt idx="8">
                  <c:v>National</c:v>
                </c:pt>
                <c:pt idx="9">
                  <c:v>Académie</c:v>
                </c:pt>
                <c:pt idx="10">
                  <c:v>Manche</c:v>
                </c:pt>
              </c:strCache>
            </c:strRef>
          </c:cat>
          <c:val>
            <c:numRef>
              <c:f>Sheet7!$B$150:$L$150</c:f>
              <c:numCache>
                <c:formatCode>General</c:formatCode>
                <c:ptCount val="11"/>
                <c:pt idx="0">
                  <c:v>11.53</c:v>
                </c:pt>
                <c:pt idx="1">
                  <c:v>8.46</c:v>
                </c:pt>
                <c:pt idx="2">
                  <c:v>6.74</c:v>
                </c:pt>
                <c:pt idx="4">
                  <c:v>12.71</c:v>
                </c:pt>
                <c:pt idx="5">
                  <c:v>7.84</c:v>
                </c:pt>
                <c:pt idx="6">
                  <c:v>8.7</c:v>
                </c:pt>
                <c:pt idx="8">
                  <c:v>11.14</c:v>
                </c:pt>
                <c:pt idx="9">
                  <c:v>8.49</c:v>
                </c:pt>
                <c:pt idx="10">
                  <c:v>6.47</c:v>
                </c:pt>
              </c:numCache>
            </c:numRef>
          </c:val>
        </c:ser>
        <c:ser>
          <c:idx val="2"/>
          <c:order val="2"/>
          <c:tx>
            <c:strRef>
              <c:f>Sheet7!$A$151</c:f>
              <c:strCache>
                <c:ptCount val="1"/>
                <c:pt idx="0">
                  <c:v>plus de 50% des classes ont un accès internet</c:v>
                </c:pt>
              </c:strCache>
            </c:strRef>
          </c:tx>
          <c:invertIfNegative val="0"/>
          <c:cat>
            <c:strRef>
              <c:f>Sheet7!$B$148:$L$148</c:f>
              <c:strCache>
                <c:ptCount val="11"/>
                <c:pt idx="0">
                  <c:v>National</c:v>
                </c:pt>
                <c:pt idx="1">
                  <c:v>Académie</c:v>
                </c:pt>
                <c:pt idx="2">
                  <c:v>Manche</c:v>
                </c:pt>
                <c:pt idx="4">
                  <c:v>National</c:v>
                </c:pt>
                <c:pt idx="5">
                  <c:v>Académie</c:v>
                </c:pt>
                <c:pt idx="6">
                  <c:v>Manche</c:v>
                </c:pt>
                <c:pt idx="8">
                  <c:v>National</c:v>
                </c:pt>
                <c:pt idx="9">
                  <c:v>Académie</c:v>
                </c:pt>
                <c:pt idx="10">
                  <c:v>Manche</c:v>
                </c:pt>
              </c:strCache>
            </c:strRef>
          </c:cat>
          <c:val>
            <c:numRef>
              <c:f>Sheet7!$B$151:$L$151</c:f>
              <c:numCache>
                <c:formatCode>General</c:formatCode>
                <c:ptCount val="11"/>
                <c:pt idx="0">
                  <c:v>67.96</c:v>
                </c:pt>
                <c:pt idx="1">
                  <c:v>72.71</c:v>
                </c:pt>
                <c:pt idx="2">
                  <c:v>82.38</c:v>
                </c:pt>
                <c:pt idx="4">
                  <c:v>49.85</c:v>
                </c:pt>
                <c:pt idx="5">
                  <c:v>56.86</c:v>
                </c:pt>
                <c:pt idx="6">
                  <c:v>65.22</c:v>
                </c:pt>
                <c:pt idx="8">
                  <c:v>73.86</c:v>
                </c:pt>
                <c:pt idx="9">
                  <c:v>76.65000000000001</c:v>
                </c:pt>
                <c:pt idx="10">
                  <c:v>84.71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114176"/>
        <c:axId val="2123339744"/>
      </c:barChart>
      <c:catAx>
        <c:axId val="212311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3339744"/>
        <c:crosses val="autoZero"/>
        <c:auto val="1"/>
        <c:lblAlgn val="ctr"/>
        <c:lblOffset val="100"/>
        <c:noMultiLvlLbl val="0"/>
      </c:catAx>
      <c:valAx>
        <c:axId val="2123339744"/>
        <c:scaling>
          <c:orientation val="minMax"/>
          <c:max val="90.0"/>
          <c:min val="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23114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fr-FR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Sheet7!$B$177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Sheet7!$C$176:$E$176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Sheet7!$C$177:$E$177</c:f>
              <c:numCache>
                <c:formatCode>General</c:formatCode>
                <c:ptCount val="3"/>
                <c:pt idx="0">
                  <c:v>25.32</c:v>
                </c:pt>
                <c:pt idx="1">
                  <c:v>14.02</c:v>
                </c:pt>
                <c:pt idx="2">
                  <c:v>30.07</c:v>
                </c:pt>
              </c:numCache>
            </c:numRef>
          </c:val>
        </c:ser>
        <c:ser>
          <c:idx val="1"/>
          <c:order val="1"/>
          <c:tx>
            <c:strRef>
              <c:f>Sheet7!$B$178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Sheet7!$C$176:$E$176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Sheet7!$C$178:$E$178</c:f>
              <c:numCache>
                <c:formatCode>General</c:formatCode>
                <c:ptCount val="3"/>
                <c:pt idx="0">
                  <c:v>44.35</c:v>
                </c:pt>
                <c:pt idx="1">
                  <c:v>23.53</c:v>
                </c:pt>
                <c:pt idx="2">
                  <c:v>48.9</c:v>
                </c:pt>
              </c:numCache>
            </c:numRef>
          </c:val>
        </c:ser>
        <c:ser>
          <c:idx val="2"/>
          <c:order val="2"/>
          <c:tx>
            <c:strRef>
              <c:f>Sheet7!$B$179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Sheet7!$C$176:$E$176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Sheet7!$C$179:$E$179</c:f>
              <c:numCache>
                <c:formatCode>General</c:formatCode>
                <c:ptCount val="3"/>
                <c:pt idx="0">
                  <c:v>53.05</c:v>
                </c:pt>
                <c:pt idx="1">
                  <c:v>38.1</c:v>
                </c:pt>
                <c:pt idx="2">
                  <c:v>55.91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8502208"/>
        <c:axId val="2128474560"/>
      </c:barChart>
      <c:catAx>
        <c:axId val="212850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8474560"/>
        <c:crosses val="autoZero"/>
        <c:auto val="1"/>
        <c:lblAlgn val="ctr"/>
        <c:lblOffset val="100"/>
        <c:noMultiLvlLbl val="0"/>
      </c:catAx>
      <c:valAx>
        <c:axId val="212847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8502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Sheet7!$B$29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Sheet7!$C$28:$E$28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Sheet7!$C$29:$E$29</c:f>
              <c:numCache>
                <c:formatCode>General</c:formatCode>
                <c:ptCount val="3"/>
                <c:pt idx="0">
                  <c:v>12.59</c:v>
                </c:pt>
                <c:pt idx="1">
                  <c:v>5.17</c:v>
                </c:pt>
                <c:pt idx="2">
                  <c:v>15.69</c:v>
                </c:pt>
              </c:numCache>
            </c:numRef>
          </c:val>
        </c:ser>
        <c:ser>
          <c:idx val="1"/>
          <c:order val="1"/>
          <c:tx>
            <c:strRef>
              <c:f>Sheet7!$B$30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Sheet7!$C$28:$E$28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Sheet7!$C$30:$E$30</c:f>
              <c:numCache>
                <c:formatCode>General</c:formatCode>
                <c:ptCount val="3"/>
                <c:pt idx="0">
                  <c:v>14.06</c:v>
                </c:pt>
                <c:pt idx="1">
                  <c:v>6.03</c:v>
                </c:pt>
                <c:pt idx="2">
                  <c:v>15.84</c:v>
                </c:pt>
              </c:numCache>
            </c:numRef>
          </c:val>
        </c:ser>
        <c:ser>
          <c:idx val="2"/>
          <c:order val="2"/>
          <c:tx>
            <c:strRef>
              <c:f>Sheet7!$B$31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Sheet7!$C$28:$E$28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Sheet7!$C$31:$E$31</c:f>
              <c:numCache>
                <c:formatCode>General</c:formatCode>
                <c:ptCount val="3"/>
                <c:pt idx="0">
                  <c:v>14.39</c:v>
                </c:pt>
                <c:pt idx="1">
                  <c:v>6.4</c:v>
                </c:pt>
                <c:pt idx="2">
                  <c:v>15.95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0619472"/>
        <c:axId val="-2140616960"/>
      </c:barChart>
      <c:catAx>
        <c:axId val="-214061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40616960"/>
        <c:crosses val="autoZero"/>
        <c:auto val="1"/>
        <c:lblAlgn val="ctr"/>
        <c:lblOffset val="100"/>
        <c:noMultiLvlLbl val="0"/>
      </c:catAx>
      <c:valAx>
        <c:axId val="-214061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0619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Sheet7!$B$43</c:f>
              <c:strCache>
                <c:ptCount val="1"/>
                <c:pt idx="0">
                  <c:v>Plus de 5 ans (%)</c:v>
                </c:pt>
              </c:strCache>
            </c:strRef>
          </c:tx>
          <c:invertIfNegative val="0"/>
          <c:cat>
            <c:strRef>
              <c:f>Sheet7!$C$42:$M$42</c:f>
              <c:strCache>
                <c:ptCount val="11"/>
                <c:pt idx="0">
                  <c:v>National</c:v>
                </c:pt>
                <c:pt idx="1">
                  <c:v>Académie</c:v>
                </c:pt>
                <c:pt idx="2">
                  <c:v>Manche</c:v>
                </c:pt>
                <c:pt idx="4">
                  <c:v>National</c:v>
                </c:pt>
                <c:pt idx="5">
                  <c:v>Académie</c:v>
                </c:pt>
                <c:pt idx="6">
                  <c:v>Manche</c:v>
                </c:pt>
                <c:pt idx="8">
                  <c:v>National</c:v>
                </c:pt>
                <c:pt idx="9">
                  <c:v>Académie</c:v>
                </c:pt>
                <c:pt idx="10">
                  <c:v>Manche</c:v>
                </c:pt>
              </c:strCache>
            </c:strRef>
          </c:cat>
          <c:val>
            <c:numRef>
              <c:f>Sheet7!$C$43:$M$43</c:f>
              <c:numCache>
                <c:formatCode>General</c:formatCode>
                <c:ptCount val="11"/>
                <c:pt idx="0">
                  <c:v>51.17</c:v>
                </c:pt>
                <c:pt idx="1">
                  <c:v>52.41</c:v>
                </c:pt>
                <c:pt idx="2">
                  <c:v>46.98</c:v>
                </c:pt>
                <c:pt idx="4">
                  <c:v>61.82</c:v>
                </c:pt>
                <c:pt idx="5">
                  <c:v>62.08</c:v>
                </c:pt>
                <c:pt idx="6">
                  <c:v>51.27</c:v>
                </c:pt>
                <c:pt idx="8">
                  <c:v>49.8</c:v>
                </c:pt>
                <c:pt idx="9">
                  <c:v>51.6</c:v>
                </c:pt>
                <c:pt idx="10">
                  <c:v>46.63</c:v>
                </c:pt>
              </c:numCache>
            </c:numRef>
          </c:val>
        </c:ser>
        <c:ser>
          <c:idx val="1"/>
          <c:order val="1"/>
          <c:tx>
            <c:strRef>
              <c:f>Sheet7!$B$44</c:f>
              <c:strCache>
                <c:ptCount val="1"/>
                <c:pt idx="0">
                  <c:v>5 ans ou moins (%)</c:v>
                </c:pt>
              </c:strCache>
            </c:strRef>
          </c:tx>
          <c:invertIfNegative val="0"/>
          <c:cat>
            <c:strRef>
              <c:f>Sheet7!$C$42:$M$42</c:f>
              <c:strCache>
                <c:ptCount val="11"/>
                <c:pt idx="0">
                  <c:v>National</c:v>
                </c:pt>
                <c:pt idx="1">
                  <c:v>Académie</c:v>
                </c:pt>
                <c:pt idx="2">
                  <c:v>Manche</c:v>
                </c:pt>
                <c:pt idx="4">
                  <c:v>National</c:v>
                </c:pt>
                <c:pt idx="5">
                  <c:v>Académie</c:v>
                </c:pt>
                <c:pt idx="6">
                  <c:v>Manche</c:v>
                </c:pt>
                <c:pt idx="8">
                  <c:v>National</c:v>
                </c:pt>
                <c:pt idx="9">
                  <c:v>Académie</c:v>
                </c:pt>
                <c:pt idx="10">
                  <c:v>Manche</c:v>
                </c:pt>
              </c:strCache>
            </c:strRef>
          </c:cat>
          <c:val>
            <c:numRef>
              <c:f>Sheet7!$C$44:$M$44</c:f>
              <c:numCache>
                <c:formatCode>General</c:formatCode>
                <c:ptCount val="11"/>
                <c:pt idx="0">
                  <c:v>48.83</c:v>
                </c:pt>
                <c:pt idx="1">
                  <c:v>47.59</c:v>
                </c:pt>
                <c:pt idx="2">
                  <c:v>53.02</c:v>
                </c:pt>
                <c:pt idx="4">
                  <c:v>38.18</c:v>
                </c:pt>
                <c:pt idx="5">
                  <c:v>37.92</c:v>
                </c:pt>
                <c:pt idx="6">
                  <c:v>48.73</c:v>
                </c:pt>
                <c:pt idx="8">
                  <c:v>50.2</c:v>
                </c:pt>
                <c:pt idx="9">
                  <c:v>48.4</c:v>
                </c:pt>
                <c:pt idx="10">
                  <c:v>53.37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043248"/>
        <c:axId val="-2111040256"/>
      </c:barChart>
      <c:catAx>
        <c:axId val="-211104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11040256"/>
        <c:crosses val="autoZero"/>
        <c:auto val="1"/>
        <c:lblAlgn val="ctr"/>
        <c:lblOffset val="100"/>
        <c:noMultiLvlLbl val="0"/>
      </c:catAx>
      <c:valAx>
        <c:axId val="-2111040256"/>
        <c:scaling>
          <c:orientation val="minMax"/>
          <c:max val="63.0"/>
          <c:min val="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11043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Sheet7!$C$91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Sheet7!$D$90:$F$90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Sheet7!$D$91:$F$91</c:f>
              <c:numCache>
                <c:formatCode>General</c:formatCode>
                <c:ptCount val="3"/>
                <c:pt idx="0">
                  <c:v>4.659999999999997</c:v>
                </c:pt>
                <c:pt idx="1">
                  <c:v>1.18</c:v>
                </c:pt>
                <c:pt idx="2">
                  <c:v>6.08</c:v>
                </c:pt>
              </c:numCache>
            </c:numRef>
          </c:val>
        </c:ser>
        <c:ser>
          <c:idx val="1"/>
          <c:order val="1"/>
          <c:tx>
            <c:strRef>
              <c:f>Sheet7!$C$92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Sheet7!$D$90:$F$90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Sheet7!$D$92:$F$92</c:f>
              <c:numCache>
                <c:formatCode>General</c:formatCode>
                <c:ptCount val="3"/>
                <c:pt idx="0">
                  <c:v>5.93</c:v>
                </c:pt>
                <c:pt idx="1">
                  <c:v>1.78</c:v>
                </c:pt>
                <c:pt idx="2">
                  <c:v>6.85</c:v>
                </c:pt>
              </c:numCache>
            </c:numRef>
          </c:val>
        </c:ser>
        <c:ser>
          <c:idx val="2"/>
          <c:order val="2"/>
          <c:tx>
            <c:strRef>
              <c:f>Sheet7!$C$93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Sheet7!$D$90:$F$90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Sheet7!$D$93:$F$93</c:f>
              <c:numCache>
                <c:formatCode>General</c:formatCode>
                <c:ptCount val="3"/>
                <c:pt idx="0">
                  <c:v>6.49</c:v>
                </c:pt>
                <c:pt idx="1">
                  <c:v>2.48</c:v>
                </c:pt>
                <c:pt idx="2">
                  <c:v>7.28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1006128"/>
        <c:axId val="-2141003616"/>
      </c:barChart>
      <c:catAx>
        <c:axId val="-214100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41003616"/>
        <c:crosses val="autoZero"/>
        <c:auto val="1"/>
        <c:lblAlgn val="ctr"/>
        <c:lblOffset val="100"/>
        <c:noMultiLvlLbl val="0"/>
      </c:catAx>
      <c:valAx>
        <c:axId val="-214100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100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Sheet7!$C$106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Sheet7!$D$105:$F$105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Sheet7!$D$106:$F$106</c:f>
              <c:numCache>
                <c:formatCode>General</c:formatCode>
                <c:ptCount val="3"/>
                <c:pt idx="0">
                  <c:v>1.11</c:v>
                </c:pt>
                <c:pt idx="1">
                  <c:v>0.63</c:v>
                </c:pt>
                <c:pt idx="2">
                  <c:v>1.31</c:v>
                </c:pt>
              </c:numCache>
            </c:numRef>
          </c:val>
        </c:ser>
        <c:ser>
          <c:idx val="1"/>
          <c:order val="1"/>
          <c:tx>
            <c:strRef>
              <c:f>Sheet7!$C$107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Sheet7!$D$105:$F$105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Sheet7!$D$107:$F$107</c:f>
              <c:numCache>
                <c:formatCode>General</c:formatCode>
                <c:ptCount val="3"/>
                <c:pt idx="0">
                  <c:v>1.05</c:v>
                </c:pt>
                <c:pt idx="1">
                  <c:v>0.4</c:v>
                </c:pt>
                <c:pt idx="2">
                  <c:v>1.18</c:v>
                </c:pt>
              </c:numCache>
            </c:numRef>
          </c:val>
        </c:ser>
        <c:ser>
          <c:idx val="2"/>
          <c:order val="2"/>
          <c:tx>
            <c:strRef>
              <c:f>Sheet7!$C$108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Sheet7!$D$105:$F$105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Sheet7!$D$108:$F$108</c:f>
              <c:numCache>
                <c:formatCode>General</c:formatCode>
                <c:ptCount val="3"/>
                <c:pt idx="0">
                  <c:v>1.34</c:v>
                </c:pt>
                <c:pt idx="1">
                  <c:v>0.87</c:v>
                </c:pt>
                <c:pt idx="2">
                  <c:v>1.44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41386032"/>
        <c:axId val="-2042880224"/>
      </c:barChart>
      <c:catAx>
        <c:axId val="-2041386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42880224"/>
        <c:crosses val="autoZero"/>
        <c:auto val="1"/>
        <c:lblAlgn val="ctr"/>
        <c:lblOffset val="100"/>
        <c:noMultiLvlLbl val="0"/>
      </c:catAx>
      <c:valAx>
        <c:axId val="-204288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41386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Sheet7!$C$113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Sheet7!$D$112:$F$112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Sheet7!$D$113:$F$113</c:f>
              <c:numCache>
                <c:formatCode>General</c:formatCode>
                <c:ptCount val="3"/>
                <c:pt idx="0">
                  <c:v>0.38</c:v>
                </c:pt>
                <c:pt idx="1">
                  <c:v>0.18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Sheet7!$C$114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Sheet7!$D$112:$F$112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Sheet7!$D$114:$F$114</c:f>
              <c:numCache>
                <c:formatCode>General</c:formatCode>
                <c:ptCount val="3"/>
                <c:pt idx="0">
                  <c:v>0.29</c:v>
                </c:pt>
                <c:pt idx="1">
                  <c:v>0.08</c:v>
                </c:pt>
                <c:pt idx="2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Sheet7!$C$115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Sheet7!$D$112:$F$112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Sheet7!$D$115:$F$115</c:f>
              <c:numCache>
                <c:formatCode>General</c:formatCode>
                <c:ptCount val="3"/>
                <c:pt idx="0">
                  <c:v>0.5</c:v>
                </c:pt>
                <c:pt idx="1">
                  <c:v>0.28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405376"/>
        <c:axId val="-2042927504"/>
      </c:barChart>
      <c:catAx>
        <c:axId val="-213940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42927504"/>
        <c:crosses val="autoZero"/>
        <c:auto val="1"/>
        <c:lblAlgn val="ctr"/>
        <c:lblOffset val="100"/>
        <c:noMultiLvlLbl val="0"/>
      </c:catAx>
      <c:valAx>
        <c:axId val="-2042927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9405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Sheet7!$C$124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Sheet7!$D$123:$F$123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Sheet7!$D$124:$F$124</c:f>
              <c:numCache>
                <c:formatCode>General</c:formatCode>
                <c:ptCount val="3"/>
                <c:pt idx="0">
                  <c:v>0.87</c:v>
                </c:pt>
                <c:pt idx="1">
                  <c:v>0.16</c:v>
                </c:pt>
                <c:pt idx="2">
                  <c:v>1.15</c:v>
                </c:pt>
              </c:numCache>
            </c:numRef>
          </c:val>
        </c:ser>
        <c:ser>
          <c:idx val="1"/>
          <c:order val="1"/>
          <c:tx>
            <c:strRef>
              <c:f>Sheet7!$C$125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Sheet7!$D$123:$F$123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Sheet7!$D$125:$F$125</c:f>
              <c:numCache>
                <c:formatCode>General</c:formatCode>
                <c:ptCount val="3"/>
                <c:pt idx="0">
                  <c:v>0.62</c:v>
                </c:pt>
                <c:pt idx="1">
                  <c:v>0.11</c:v>
                </c:pt>
                <c:pt idx="2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Sheet7!$C$126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Sheet7!$D$123:$F$123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Sheet7!$D$126:$F$126</c:f>
              <c:numCache>
                <c:formatCode>General</c:formatCode>
                <c:ptCount val="3"/>
                <c:pt idx="0">
                  <c:v>0.71</c:v>
                </c:pt>
                <c:pt idx="1">
                  <c:v>0.05</c:v>
                </c:pt>
                <c:pt idx="2">
                  <c:v>0.83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3226224"/>
        <c:axId val="2123232416"/>
      </c:barChart>
      <c:catAx>
        <c:axId val="212322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3232416"/>
        <c:crosses val="autoZero"/>
        <c:auto val="1"/>
        <c:lblAlgn val="ctr"/>
        <c:lblOffset val="100"/>
        <c:noMultiLvlLbl val="0"/>
      </c:catAx>
      <c:valAx>
        <c:axId val="212323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3226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Sheet7!$C$141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Sheet7!$D$140:$F$140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Sheet7!$D$141:$F$141</c:f>
              <c:numCache>
                <c:formatCode>General</c:formatCode>
                <c:ptCount val="3"/>
                <c:pt idx="0">
                  <c:v>1.05</c:v>
                </c:pt>
                <c:pt idx="1">
                  <c:v>0.38</c:v>
                </c:pt>
                <c:pt idx="2">
                  <c:v>1.32</c:v>
                </c:pt>
              </c:numCache>
            </c:numRef>
          </c:val>
        </c:ser>
        <c:ser>
          <c:idx val="1"/>
          <c:order val="1"/>
          <c:tx>
            <c:strRef>
              <c:f>Sheet7!$C$142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Sheet7!$D$140:$F$140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Sheet7!$D$142:$F$142</c:f>
              <c:numCache>
                <c:formatCode>General</c:formatCode>
                <c:ptCount val="3"/>
                <c:pt idx="0">
                  <c:v>1.36</c:v>
                </c:pt>
                <c:pt idx="1">
                  <c:v>0.51</c:v>
                </c:pt>
                <c:pt idx="2">
                  <c:v>1.56</c:v>
                </c:pt>
              </c:numCache>
            </c:numRef>
          </c:val>
        </c:ser>
        <c:ser>
          <c:idx val="2"/>
          <c:order val="2"/>
          <c:tx>
            <c:strRef>
              <c:f>Sheet7!$C$143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Sheet7!$D$140:$F$140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Sheet7!$D$143:$F$143</c:f>
              <c:numCache>
                <c:formatCode>General</c:formatCode>
                <c:ptCount val="3"/>
                <c:pt idx="0">
                  <c:v>1.65</c:v>
                </c:pt>
                <c:pt idx="1">
                  <c:v>0.51</c:v>
                </c:pt>
                <c:pt idx="2">
                  <c:v>1.86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51112704"/>
        <c:axId val="2079943168"/>
      </c:barChart>
      <c:catAx>
        <c:axId val="-2051112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9943168"/>
        <c:crosses val="autoZero"/>
        <c:auto val="1"/>
        <c:lblAlgn val="ctr"/>
        <c:lblOffset val="100"/>
        <c:noMultiLvlLbl val="0"/>
      </c:catAx>
      <c:valAx>
        <c:axId val="207994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51112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1111111111111"/>
          <c:y val="0.090845363079615"/>
          <c:w val="0.927777777777778"/>
          <c:h val="0.69478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Sheet7!$C$133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Sheet7!$D$132:$F$132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Sheet7!$D$133:$F$133</c:f>
              <c:numCache>
                <c:formatCode>General</c:formatCode>
                <c:ptCount val="3"/>
                <c:pt idx="0">
                  <c:v>0.36</c:v>
                </c:pt>
                <c:pt idx="1">
                  <c:v>0.3</c:v>
                </c:pt>
                <c:pt idx="2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Sheet7!$C$134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Sheet7!$D$132:$F$132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Sheet7!$D$134:$F$134</c:f>
              <c:numCache>
                <c:formatCode>General</c:formatCode>
                <c:ptCount val="3"/>
                <c:pt idx="0">
                  <c:v>0.26</c:v>
                </c:pt>
                <c:pt idx="1">
                  <c:v>0.25</c:v>
                </c:pt>
                <c:pt idx="2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Sheet7!$C$135</c:f>
              <c:strCache>
                <c:ptCount val="1"/>
                <c:pt idx="0">
                  <c:v>Département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Sheet7!$D$132:$F$132</c:f>
              <c:strCache>
                <c:ptCount val="3"/>
                <c:pt idx="0">
                  <c:v>Toutes</c:v>
                </c:pt>
                <c:pt idx="1">
                  <c:v>Maternelles</c:v>
                </c:pt>
                <c:pt idx="2">
                  <c:v>Elémentaires</c:v>
                </c:pt>
              </c:strCache>
            </c:strRef>
          </c:cat>
          <c:val>
            <c:numRef>
              <c:f>Sheet7!$D$135:$F$135</c:f>
              <c:numCache>
                <c:formatCode>General</c:formatCode>
                <c:ptCount val="3"/>
                <c:pt idx="0">
                  <c:v>0.26</c:v>
                </c:pt>
                <c:pt idx="1">
                  <c:v>0.15</c:v>
                </c:pt>
                <c:pt idx="2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462848"/>
        <c:axId val="-2140037360"/>
      </c:barChart>
      <c:catAx>
        <c:axId val="-2139462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40037360"/>
        <c:crosses val="autoZero"/>
        <c:auto val="1"/>
        <c:lblAlgn val="ctr"/>
        <c:lblOffset val="100"/>
        <c:noMultiLvlLbl val="0"/>
      </c:catAx>
      <c:valAx>
        <c:axId val="-214003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9462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752624671916"/>
          <c:y val="0.875"/>
          <c:w val="0.592050306211723"/>
          <c:h val="0.09084536307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501E-164D-BA40-B9FD-ADA6E771658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15D7-FBD5-844B-B458-05D9840B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15D7-FBD5-844B-B458-05D9840BF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D0065BE-0657-4A47-90AD-C21C55E16B19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C7EAB0C-2220-4D0E-A0DD-DB7FA0F742F4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47D2193-4505-4A75-99BB-880C6989A757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Enquête</a:t>
            </a:r>
            <a:r>
              <a:rPr lang="en-US" dirty="0" smtClean="0"/>
              <a:t> ETIC – </a:t>
            </a:r>
            <a:r>
              <a:rPr lang="en-US" dirty="0" err="1" smtClean="0"/>
              <a:t>Juin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Étât</a:t>
            </a:r>
            <a:r>
              <a:rPr lang="en-US" dirty="0" smtClean="0"/>
              <a:t> des </a:t>
            </a:r>
            <a:r>
              <a:rPr lang="en-US" dirty="0" err="1" smtClean="0"/>
              <a:t>lieux</a:t>
            </a:r>
            <a:r>
              <a:rPr lang="en-US" dirty="0" smtClean="0"/>
              <a:t> des </a:t>
            </a:r>
            <a:r>
              <a:rPr lang="en-US" dirty="0" err="1" smtClean="0"/>
              <a:t>équipements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9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78346"/>
              </p:ext>
            </p:extLst>
          </p:nvPr>
        </p:nvGraphicFramePr>
        <p:xfrm>
          <a:off x="0" y="4092182"/>
          <a:ext cx="9144000" cy="2309908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072685"/>
                <a:gridCol w="3810000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0,36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lecteur</a:t>
                      </a:r>
                      <a:r>
                        <a:rPr lang="en-US" sz="1400" baseline="0" dirty="0" smtClean="0"/>
                        <a:t> MP3/MP4 </a:t>
                      </a:r>
                      <a:r>
                        <a:rPr lang="en-US" sz="1400" dirty="0" smtClean="0"/>
                        <a:t>par </a:t>
                      </a:r>
                      <a:r>
                        <a:rPr lang="en-US" sz="1400" dirty="0" err="1" smtClean="0"/>
                        <a:t>école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0,3 </a:t>
                      </a:r>
                      <a:r>
                        <a:rPr lang="en-US" sz="1200" baseline="0" dirty="0" err="1" smtClean="0"/>
                        <a:t>lecteur</a:t>
                      </a:r>
                      <a:r>
                        <a:rPr lang="en-US" sz="1200" baseline="0" dirty="0" smtClean="0"/>
                        <a:t> MP3/MP4 </a:t>
                      </a:r>
                      <a:r>
                        <a:rPr lang="en-US" sz="1200" dirty="0" smtClean="0"/>
                        <a:t>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maternelle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0,39 </a:t>
                      </a:r>
                      <a:r>
                        <a:rPr lang="en-US" sz="1200" baseline="0" dirty="0" err="1" smtClean="0"/>
                        <a:t>lecteur</a:t>
                      </a:r>
                      <a:r>
                        <a:rPr lang="en-US" sz="1200" baseline="0" dirty="0" smtClean="0"/>
                        <a:t> MP3/MP4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élémentaire</a:t>
                      </a:r>
                      <a:endParaRPr lang="en-US" sz="12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0,26 </a:t>
                      </a:r>
                      <a:r>
                        <a:rPr lang="en-US" sz="1400" baseline="0" dirty="0" err="1" smtClean="0"/>
                        <a:t>lecteur</a:t>
                      </a:r>
                      <a:r>
                        <a:rPr lang="en-US" sz="1400" baseline="0" dirty="0" smtClean="0"/>
                        <a:t> MP3/MP4</a:t>
                      </a:r>
                      <a:r>
                        <a:rPr lang="en-US" sz="1400" dirty="0" smtClean="0"/>
                        <a:t> par </a:t>
                      </a:r>
                      <a:r>
                        <a:rPr lang="en-US" sz="1400" dirty="0" err="1" smtClean="0"/>
                        <a:t>école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0,25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lecteur</a:t>
                      </a:r>
                      <a:r>
                        <a:rPr lang="en-US" sz="1200" baseline="0" dirty="0" smtClean="0"/>
                        <a:t> MP3/MP4 </a:t>
                      </a:r>
                      <a:r>
                        <a:rPr lang="en-US" sz="1200" dirty="0" smtClean="0"/>
                        <a:t>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maternelle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0,26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lecteur</a:t>
                      </a:r>
                      <a:r>
                        <a:rPr lang="en-US" sz="1200" baseline="0" dirty="0" smtClean="0"/>
                        <a:t> MP3/MP4 </a:t>
                      </a:r>
                      <a:r>
                        <a:rPr lang="en-US" sz="1200" dirty="0" smtClean="0"/>
                        <a:t>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élémentaire</a:t>
                      </a:r>
                      <a:endParaRPr lang="en-US" sz="12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0,26 </a:t>
                      </a:r>
                      <a:r>
                        <a:rPr lang="en-US" sz="1400" baseline="0" dirty="0" err="1" smtClean="0"/>
                        <a:t>lecteur</a:t>
                      </a:r>
                      <a:r>
                        <a:rPr lang="en-US" sz="1400" baseline="0" dirty="0" smtClean="0"/>
                        <a:t> MP3/MP4</a:t>
                      </a:r>
                      <a:r>
                        <a:rPr lang="en-US" sz="1400" dirty="0" smtClean="0"/>
                        <a:t> par </a:t>
                      </a:r>
                      <a:r>
                        <a:rPr lang="en-US" sz="1400" dirty="0" err="1" smtClean="0"/>
                        <a:t>école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0,15 </a:t>
                      </a:r>
                      <a:r>
                        <a:rPr lang="en-US" sz="1200" baseline="0" dirty="0" err="1" smtClean="0"/>
                        <a:t>lecteur</a:t>
                      </a:r>
                      <a:r>
                        <a:rPr lang="en-US" sz="1200" baseline="0" dirty="0" smtClean="0"/>
                        <a:t> MP3/MP4 </a:t>
                      </a:r>
                      <a:r>
                        <a:rPr lang="en-US" sz="1200" dirty="0" smtClean="0"/>
                        <a:t>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maternelle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0,28 </a:t>
                      </a:r>
                      <a:r>
                        <a:rPr lang="en-US" sz="1200" baseline="0" dirty="0" err="1" smtClean="0"/>
                        <a:t>lecteur</a:t>
                      </a:r>
                      <a:r>
                        <a:rPr lang="en-US" sz="1200" baseline="0" dirty="0" smtClean="0"/>
                        <a:t> MP3/MP4 </a:t>
                      </a:r>
                      <a:r>
                        <a:rPr lang="en-US" sz="1200" dirty="0" smtClean="0"/>
                        <a:t>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élémentaire</a:t>
                      </a:r>
                      <a:endParaRPr lang="en-US" sz="12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de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lecteurs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MP3/MP4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487209"/>
              </p:ext>
            </p:extLst>
          </p:nvPr>
        </p:nvGraphicFramePr>
        <p:xfrm>
          <a:off x="2750318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785864"/>
          </a:xfrm>
        </p:spPr>
        <p:txBody>
          <a:bodyPr/>
          <a:lstStyle/>
          <a:p>
            <a:r>
              <a:rPr lang="en-US" sz="2300" dirty="0" err="1" smtClean="0"/>
              <a:t>Nombre</a:t>
            </a:r>
            <a:r>
              <a:rPr lang="en-US" sz="2300" dirty="0" smtClean="0"/>
              <a:t> de </a:t>
            </a:r>
            <a:r>
              <a:rPr lang="en-US" sz="2300" dirty="0" err="1" smtClean="0"/>
              <a:t>lecteurs</a:t>
            </a:r>
            <a:r>
              <a:rPr lang="en-US" sz="2300" dirty="0"/>
              <a:t> </a:t>
            </a:r>
            <a:r>
              <a:rPr lang="en-US" sz="2300" dirty="0" smtClean="0"/>
              <a:t>– </a:t>
            </a:r>
            <a:r>
              <a:rPr lang="en-US" sz="2300" dirty="0" err="1" smtClean="0"/>
              <a:t>enregistreurs</a:t>
            </a:r>
            <a:r>
              <a:rPr lang="en-US" sz="2300" dirty="0" smtClean="0"/>
              <a:t> MP3/MP4</a:t>
            </a: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8" y="1590040"/>
            <a:ext cx="1762760" cy="17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24829"/>
              </p:ext>
            </p:extLst>
          </p:nvPr>
        </p:nvGraphicFramePr>
        <p:xfrm>
          <a:off x="0" y="5122122"/>
          <a:ext cx="9144000" cy="1154954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6882685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Plus de 80% des </a:t>
                      </a:r>
                      <a:r>
                        <a:rPr lang="en-US" sz="1400" baseline="0" dirty="0" err="1" smtClean="0"/>
                        <a:t>écoles</a:t>
                      </a:r>
                      <a:r>
                        <a:rPr lang="en-US" sz="1400" baseline="0" dirty="0" smtClean="0"/>
                        <a:t> de la </a:t>
                      </a:r>
                      <a:r>
                        <a:rPr lang="en-US" sz="1400" baseline="0" dirty="0" err="1" smtClean="0"/>
                        <a:t>Manche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ont</a:t>
                      </a:r>
                      <a:r>
                        <a:rPr lang="en-US" sz="1400" baseline="0" dirty="0" smtClean="0"/>
                        <a:t> un </a:t>
                      </a:r>
                      <a:r>
                        <a:rPr lang="en-US" sz="1400" baseline="0" dirty="0" err="1" smtClean="0"/>
                        <a:t>accès</a:t>
                      </a:r>
                      <a:r>
                        <a:rPr lang="en-US" sz="1400" baseline="0" dirty="0" smtClean="0"/>
                        <a:t> internet </a:t>
                      </a:r>
                      <a:r>
                        <a:rPr lang="en-US" sz="1400" baseline="0" dirty="0" err="1" smtClean="0"/>
                        <a:t>dans</a:t>
                      </a:r>
                      <a:r>
                        <a:rPr lang="en-US" sz="1400" baseline="0" dirty="0" smtClean="0"/>
                        <a:t> au </a:t>
                      </a:r>
                      <a:r>
                        <a:rPr lang="en-US" sz="1400" baseline="0" dirty="0" err="1" smtClean="0"/>
                        <a:t>moins</a:t>
                      </a:r>
                      <a:r>
                        <a:rPr lang="en-US" sz="1400" baseline="0" dirty="0" smtClean="0"/>
                        <a:t> la </a:t>
                      </a:r>
                      <a:r>
                        <a:rPr lang="en-US" sz="1400" baseline="0" dirty="0" err="1" smtClean="0"/>
                        <a:t>moitié</a:t>
                      </a:r>
                      <a:r>
                        <a:rPr lang="en-US" sz="1400" baseline="0" dirty="0" smtClean="0"/>
                        <a:t> des classes.</a:t>
                      </a:r>
                    </a:p>
                  </a:txBody>
                  <a:tcPr anchor="ctr"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votre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de classes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connectées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: ___ 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total de classes : ___ 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Pourcentage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: ____%</a:t>
                      </a:r>
                      <a:endParaRPr lang="en-US" sz="1400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561725"/>
          </a:xfrm>
        </p:spPr>
        <p:txBody>
          <a:bodyPr/>
          <a:lstStyle/>
          <a:p>
            <a:r>
              <a:rPr lang="en-US" sz="2800" dirty="0" err="1" smtClean="0"/>
              <a:t>L’accès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Internet </a:t>
            </a:r>
            <a:r>
              <a:rPr lang="en-US" sz="2800" dirty="0" err="1" smtClean="0"/>
              <a:t>dans</a:t>
            </a:r>
            <a:r>
              <a:rPr lang="en-US" sz="2800" dirty="0" smtClean="0"/>
              <a:t> les classes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054787" y="1045819"/>
            <a:ext cx="878694" cy="87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694739"/>
              </p:ext>
            </p:extLst>
          </p:nvPr>
        </p:nvGraphicFramePr>
        <p:xfrm>
          <a:off x="0" y="1485721"/>
          <a:ext cx="9144000" cy="30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940501" y="1158240"/>
            <a:ext cx="1651478" cy="3353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9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9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Toutes</a:t>
            </a:r>
            <a:r>
              <a:rPr lang="en-US" sz="1400" dirty="0" smtClean="0">
                <a:solidFill>
                  <a:schemeClr val="tx1"/>
                </a:solidFill>
              </a:rPr>
              <a:t> les </a:t>
            </a:r>
            <a:r>
              <a:rPr lang="en-US" sz="1400" dirty="0" err="1" smtClean="0">
                <a:solidFill>
                  <a:schemeClr val="tx1"/>
                </a:solidFill>
              </a:rPr>
              <a:t>écoles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0598" y="1158240"/>
            <a:ext cx="1642297" cy="3353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9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9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Maternelle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31679" y="1158240"/>
            <a:ext cx="1644927" cy="3353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9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9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Élémentaire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21" y="3586195"/>
            <a:ext cx="255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 des </a:t>
            </a:r>
            <a:r>
              <a:rPr lang="en-US" sz="1200" dirty="0" err="1" smtClean="0"/>
              <a:t>écoles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</a:t>
            </a:r>
            <a:r>
              <a:rPr lang="en-US" sz="1200" dirty="0" err="1" smtClean="0"/>
              <a:t>lesquelles</a:t>
            </a:r>
            <a:r>
              <a:rPr lang="is-IS" sz="1200" dirty="0" smtClean="0"/>
              <a:t>…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67" y="1742411"/>
            <a:ext cx="1553042" cy="14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71023"/>
              </p:ext>
            </p:extLst>
          </p:nvPr>
        </p:nvGraphicFramePr>
        <p:xfrm>
          <a:off x="941126" y="1407003"/>
          <a:ext cx="6889409" cy="430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785864"/>
          </a:xfrm>
        </p:spPr>
        <p:txBody>
          <a:bodyPr/>
          <a:lstStyle/>
          <a:p>
            <a:r>
              <a:rPr lang="en-US" sz="2300" dirty="0" smtClean="0"/>
              <a:t>Part des </a:t>
            </a:r>
            <a:r>
              <a:rPr lang="en-US" sz="2300" dirty="0" err="1" smtClean="0"/>
              <a:t>écoles</a:t>
            </a:r>
            <a:r>
              <a:rPr lang="en-US" sz="2300" dirty="0" smtClean="0"/>
              <a:t> </a:t>
            </a:r>
            <a:r>
              <a:rPr lang="en-US" sz="2300" dirty="0" err="1" smtClean="0"/>
              <a:t>disposant</a:t>
            </a:r>
            <a:r>
              <a:rPr lang="en-US" sz="2300" dirty="0" smtClean="0"/>
              <a:t> d’un site internet</a:t>
            </a:r>
            <a:br>
              <a:rPr lang="en-US" sz="2300" dirty="0" smtClean="0"/>
            </a:br>
            <a:r>
              <a:rPr lang="en-US" sz="2300" dirty="0" smtClean="0"/>
              <a:t>accessible </a:t>
            </a:r>
            <a:r>
              <a:rPr lang="en-US" sz="2300" dirty="0" err="1" smtClean="0"/>
              <a:t>à</a:t>
            </a:r>
            <a:r>
              <a:rPr lang="en-US" sz="2300" dirty="0" smtClean="0"/>
              <a:t> tout public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850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d’élèves</a:t>
            </a:r>
            <a:r>
              <a:rPr lang="en-US" dirty="0" smtClean="0"/>
              <a:t> par </a:t>
            </a:r>
            <a:r>
              <a:rPr lang="en-US" dirty="0" err="1" smtClean="0"/>
              <a:t>ordinateur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20497"/>
              </p:ext>
            </p:extLst>
          </p:nvPr>
        </p:nvGraphicFramePr>
        <p:xfrm>
          <a:off x="0" y="4092182"/>
          <a:ext cx="9144000" cy="23148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685273"/>
                <a:gridCol w="3197412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 </a:t>
                      </a:r>
                      <a:r>
                        <a:rPr lang="en-US" dirty="0" err="1" smtClean="0"/>
                        <a:t>ordinateur</a:t>
                      </a:r>
                      <a:r>
                        <a:rPr lang="en-US" dirty="0" smtClean="0"/>
                        <a:t> pour 10,23 </a:t>
                      </a:r>
                      <a:r>
                        <a:rPr lang="en-US" dirty="0" err="1" smtClean="0"/>
                        <a:t>élèves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pour 8,75 en </a:t>
                      </a:r>
                      <a:r>
                        <a:rPr lang="en-US" sz="1600" dirty="0" err="1" smtClean="0"/>
                        <a:t>élémentaire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 pour 20,61 en </a:t>
                      </a:r>
                      <a:r>
                        <a:rPr lang="en-US" sz="1600" dirty="0" err="1" smtClean="0"/>
                        <a:t>maternelle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 </a:t>
                      </a:r>
                      <a:r>
                        <a:rPr lang="en-US" dirty="0" err="1" smtClean="0"/>
                        <a:t>ordinateur</a:t>
                      </a:r>
                      <a:r>
                        <a:rPr lang="en-US" dirty="0" smtClean="0"/>
                        <a:t> pour 8,58 </a:t>
                      </a:r>
                      <a:r>
                        <a:rPr lang="en-US" dirty="0" err="1" smtClean="0"/>
                        <a:t>élèves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pour 8,08 en </a:t>
                      </a:r>
                      <a:r>
                        <a:rPr lang="en-US" sz="1600" dirty="0" err="1" smtClean="0"/>
                        <a:t>élémentaire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 pour 14,72 en </a:t>
                      </a:r>
                      <a:r>
                        <a:rPr lang="en-US" sz="1600" dirty="0" err="1" smtClean="0"/>
                        <a:t>maternelle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 </a:t>
                      </a:r>
                      <a:r>
                        <a:rPr lang="en-US" dirty="0" err="1" smtClean="0"/>
                        <a:t>ordinateur</a:t>
                      </a:r>
                      <a:r>
                        <a:rPr lang="en-US" dirty="0" smtClean="0"/>
                        <a:t> pour 7,97 </a:t>
                      </a:r>
                      <a:r>
                        <a:rPr lang="en-US" dirty="0" err="1" smtClean="0"/>
                        <a:t>élèves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pour 7,61 en </a:t>
                      </a:r>
                      <a:r>
                        <a:rPr lang="en-US" sz="1600" dirty="0" err="1" smtClean="0"/>
                        <a:t>élémentaire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 pour 12,59 en </a:t>
                      </a:r>
                      <a:r>
                        <a:rPr lang="en-US" sz="1600" dirty="0" err="1" smtClean="0"/>
                        <a:t>maternelle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Nb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d’ordinateurs</a:t>
                      </a:r>
                      <a:r>
                        <a:rPr lang="en-US" dirty="0" smtClean="0"/>
                        <a:t> : </a:t>
                      </a:r>
                      <a:r>
                        <a:rPr lang="en-US" baseline="0" dirty="0" smtClean="0"/>
                        <a:t>_____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Nb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d’élèves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_____   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Moyenne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789134"/>
              </p:ext>
            </p:extLst>
          </p:nvPr>
        </p:nvGraphicFramePr>
        <p:xfrm>
          <a:off x="1688242" y="820947"/>
          <a:ext cx="5166414" cy="314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8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16400"/>
              </p:ext>
            </p:extLst>
          </p:nvPr>
        </p:nvGraphicFramePr>
        <p:xfrm>
          <a:off x="0" y="4092182"/>
          <a:ext cx="9144000" cy="23148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505979"/>
                <a:gridCol w="3376706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12,59 </a:t>
                      </a:r>
                      <a:r>
                        <a:rPr lang="en-US" dirty="0" err="1" smtClean="0"/>
                        <a:t>ordinateurs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5,17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ordinateurs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15,69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ordinateurs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14,06 </a:t>
                      </a:r>
                      <a:r>
                        <a:rPr lang="en-US" dirty="0" err="1" smtClean="0"/>
                        <a:t>ordinateurs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6,03 </a:t>
                      </a:r>
                      <a:r>
                        <a:rPr lang="en-US" sz="1600" baseline="0" dirty="0" err="1" smtClean="0"/>
                        <a:t>ordinateurs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15,84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ordinateurs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14,39 </a:t>
                      </a:r>
                      <a:r>
                        <a:rPr lang="en-US" dirty="0" err="1" smtClean="0"/>
                        <a:t>ordinateurs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6,4 </a:t>
                      </a:r>
                      <a:r>
                        <a:rPr lang="en-US" sz="1600" baseline="0" dirty="0" err="1" smtClean="0"/>
                        <a:t>ordinateurs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15,95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ordinateurs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d’ordinateurs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à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usage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pédagogique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489954"/>
              </p:ext>
            </p:extLst>
          </p:nvPr>
        </p:nvGraphicFramePr>
        <p:xfrm>
          <a:off x="1988794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d’ordinateurs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usage </a:t>
            </a:r>
            <a:r>
              <a:rPr lang="en-US" sz="2800" dirty="0" err="1" smtClean="0"/>
              <a:t>pédagogique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76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4520"/>
              </p:ext>
            </p:extLst>
          </p:nvPr>
        </p:nvGraphicFramePr>
        <p:xfrm>
          <a:off x="0" y="4554702"/>
          <a:ext cx="9144000" cy="2253876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6882685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 et </a:t>
                      </a:r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400" dirty="0" smtClean="0"/>
                        <a:t>En </a:t>
                      </a:r>
                      <a:r>
                        <a:rPr lang="en-US" sz="1400" dirty="0" err="1" smtClean="0"/>
                        <a:t>moyenne</a:t>
                      </a:r>
                      <a:r>
                        <a:rPr lang="en-US" sz="1400" dirty="0" smtClean="0"/>
                        <a:t>, la</a:t>
                      </a:r>
                      <a:r>
                        <a:rPr lang="en-US" sz="1400" baseline="0" dirty="0" smtClean="0"/>
                        <a:t> proportion de </a:t>
                      </a:r>
                      <a:r>
                        <a:rPr lang="en-US" sz="1400" baseline="0" dirty="0" err="1" smtClean="0"/>
                        <a:t>terminaux</a:t>
                      </a:r>
                      <a:r>
                        <a:rPr lang="en-US" sz="1400" baseline="0" dirty="0" smtClean="0"/>
                        <a:t> de plus de 5 </a:t>
                      </a:r>
                      <a:r>
                        <a:rPr lang="en-US" sz="1400" baseline="0" dirty="0" err="1" smtClean="0"/>
                        <a:t>ans</a:t>
                      </a:r>
                      <a:r>
                        <a:rPr lang="en-US" sz="1400" baseline="0" dirty="0" smtClean="0"/>
                        <a:t> et de </a:t>
                      </a:r>
                      <a:r>
                        <a:rPr lang="en-US" sz="1400" baseline="0" dirty="0" err="1" smtClean="0"/>
                        <a:t>moins</a:t>
                      </a:r>
                      <a:r>
                        <a:rPr lang="en-US" sz="1400" baseline="0" dirty="0" smtClean="0"/>
                        <a:t> de 5 </a:t>
                      </a:r>
                      <a:r>
                        <a:rPr lang="en-US" sz="1400" baseline="0" dirty="0" err="1" smtClean="0"/>
                        <a:t>ans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équilibrée</a:t>
                      </a:r>
                      <a:r>
                        <a:rPr lang="en-US" sz="1400" baseline="0" dirty="0" smtClean="0"/>
                        <a:t>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En </a:t>
                      </a:r>
                      <a:r>
                        <a:rPr lang="en-US" sz="1400" baseline="0" dirty="0" err="1" smtClean="0"/>
                        <a:t>maternelle</a:t>
                      </a:r>
                      <a:r>
                        <a:rPr lang="en-US" sz="1400" baseline="0" dirty="0" smtClean="0"/>
                        <a:t>, le </a:t>
                      </a:r>
                      <a:r>
                        <a:rPr lang="en-US" sz="1400" baseline="0" dirty="0" err="1" smtClean="0"/>
                        <a:t>parc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informatique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est</a:t>
                      </a:r>
                      <a:r>
                        <a:rPr lang="en-US" sz="1400" baseline="0" dirty="0" smtClean="0"/>
                        <a:t> plus </a:t>
                      </a:r>
                      <a:r>
                        <a:rPr lang="en-US" sz="1400" baseline="0" dirty="0" err="1" smtClean="0"/>
                        <a:t>âgé</a:t>
                      </a:r>
                      <a:r>
                        <a:rPr lang="en-US" sz="1400" baseline="0" dirty="0" smtClean="0"/>
                        <a:t> (plus de 60% de </a:t>
                      </a:r>
                      <a:r>
                        <a:rPr lang="en-US" sz="1400" baseline="0" dirty="0" err="1" smtClean="0"/>
                        <a:t>terminaux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ont</a:t>
                      </a:r>
                      <a:r>
                        <a:rPr lang="en-US" sz="1400" baseline="0" dirty="0" smtClean="0"/>
                        <a:t> plus de 5 </a:t>
                      </a:r>
                      <a:r>
                        <a:rPr lang="en-US" sz="1400" baseline="0" dirty="0" err="1" smtClean="0"/>
                        <a:t>ans</a:t>
                      </a:r>
                      <a:r>
                        <a:rPr lang="en-US" sz="1400" baseline="0" dirty="0" smtClean="0"/>
                        <a:t>).</a:t>
                      </a:r>
                      <a:endParaRPr lang="en-US" sz="1400" dirty="0"/>
                    </a:p>
                  </a:txBody>
                  <a:tcPr anchor="ctr"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dirty="0" err="1" smtClean="0"/>
                        <a:t>Globalement</a:t>
                      </a:r>
                      <a:r>
                        <a:rPr lang="en-US" sz="1400" baseline="0" dirty="0" smtClean="0"/>
                        <a:t> la </a:t>
                      </a:r>
                      <a:r>
                        <a:rPr lang="en-US" sz="1400" baseline="0" dirty="0" err="1" smtClean="0"/>
                        <a:t>moitié</a:t>
                      </a:r>
                      <a:r>
                        <a:rPr lang="en-US" sz="1400" baseline="0" dirty="0" smtClean="0"/>
                        <a:t> du </a:t>
                      </a:r>
                      <a:r>
                        <a:rPr lang="en-US" sz="1400" baseline="0" dirty="0" err="1" smtClean="0"/>
                        <a:t>parc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dans</a:t>
                      </a:r>
                      <a:r>
                        <a:rPr lang="en-US" sz="1400" baseline="0" dirty="0" smtClean="0"/>
                        <a:t> les </a:t>
                      </a:r>
                      <a:r>
                        <a:rPr lang="en-US" sz="1400" baseline="0" dirty="0" err="1" smtClean="0"/>
                        <a:t>écoles</a:t>
                      </a:r>
                      <a:r>
                        <a:rPr lang="en-US" sz="1400" baseline="0" dirty="0" smtClean="0"/>
                        <a:t> de la </a:t>
                      </a:r>
                      <a:r>
                        <a:rPr lang="en-US" sz="1400" baseline="0" dirty="0" err="1" smtClean="0"/>
                        <a:t>Manche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moins</a:t>
                      </a:r>
                      <a:r>
                        <a:rPr lang="en-US" sz="1400" baseline="0" dirty="0" smtClean="0"/>
                        <a:t> de 5 ans.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dirty="0" err="1" smtClean="0"/>
                        <a:t>L’âge</a:t>
                      </a:r>
                      <a:r>
                        <a:rPr lang="en-US" sz="1400" baseline="0" dirty="0" smtClean="0"/>
                        <a:t> des </a:t>
                      </a:r>
                      <a:r>
                        <a:rPr lang="en-US" sz="1400" baseline="0" dirty="0" err="1" smtClean="0"/>
                        <a:t>équipements</a:t>
                      </a:r>
                      <a:r>
                        <a:rPr lang="en-US" sz="1400" baseline="0" dirty="0" smtClean="0"/>
                        <a:t> en </a:t>
                      </a:r>
                      <a:r>
                        <a:rPr lang="en-US" sz="1400" baseline="0" dirty="0" err="1" smtClean="0"/>
                        <a:t>maternelle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meilleur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que</a:t>
                      </a:r>
                      <a:r>
                        <a:rPr lang="en-US" sz="1400" baseline="0" dirty="0" smtClean="0"/>
                        <a:t> les </a:t>
                      </a:r>
                      <a:r>
                        <a:rPr lang="en-US" sz="1400" baseline="0" dirty="0" err="1" smtClean="0"/>
                        <a:t>résultats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nationaux</a:t>
                      </a:r>
                      <a:r>
                        <a:rPr lang="en-US" sz="1400" baseline="0" dirty="0" smtClean="0"/>
                        <a:t> et </a:t>
                      </a:r>
                      <a:r>
                        <a:rPr lang="en-US" sz="1400" baseline="0" dirty="0" err="1" smtClean="0"/>
                        <a:t>académiques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de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terminaux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de plus de 5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ans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de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terminaux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de 5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ans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ou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CE543F"/>
                          </a:solidFill>
                        </a:rPr>
                        <a:t>moins</a:t>
                      </a:r>
                      <a:r>
                        <a:rPr lang="en-US" sz="1400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sz="1400" dirty="0" smtClean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561725"/>
          </a:xfrm>
        </p:spPr>
        <p:txBody>
          <a:bodyPr/>
          <a:lstStyle/>
          <a:p>
            <a:r>
              <a:rPr lang="en-US" sz="2800" dirty="0" err="1" smtClean="0"/>
              <a:t>L’âge</a:t>
            </a:r>
            <a:r>
              <a:rPr lang="en-US" sz="2800" dirty="0" smtClean="0"/>
              <a:t> de </a:t>
            </a:r>
            <a:r>
              <a:rPr lang="en-US" sz="2800" dirty="0" err="1" smtClean="0"/>
              <a:t>vos</a:t>
            </a:r>
            <a:r>
              <a:rPr lang="en-US" sz="2800" dirty="0" smtClean="0"/>
              <a:t> </a:t>
            </a:r>
            <a:r>
              <a:rPr lang="en-US" sz="2800" dirty="0" err="1" smtClean="0"/>
              <a:t>terminaux</a:t>
            </a:r>
            <a:r>
              <a:rPr lang="en-US" sz="28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ordinateurs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tablettes</a:t>
            </a:r>
            <a:r>
              <a:rPr lang="en-US" sz="2000" dirty="0" smtClean="0"/>
              <a:t>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054787" y="1045819"/>
            <a:ext cx="878694" cy="87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099697"/>
              </p:ext>
            </p:extLst>
          </p:nvPr>
        </p:nvGraphicFramePr>
        <p:xfrm>
          <a:off x="0" y="1485721"/>
          <a:ext cx="9144000" cy="30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615440" y="1158240"/>
            <a:ext cx="1920240" cy="3353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9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9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Toutes</a:t>
            </a:r>
            <a:r>
              <a:rPr lang="en-US" sz="1400" dirty="0" smtClean="0">
                <a:solidFill>
                  <a:schemeClr val="tx1"/>
                </a:solidFill>
              </a:rPr>
              <a:t> les </a:t>
            </a:r>
            <a:r>
              <a:rPr lang="en-US" sz="1400" dirty="0" err="1" smtClean="0">
                <a:solidFill>
                  <a:schemeClr val="tx1"/>
                </a:solidFill>
              </a:rPr>
              <a:t>écoles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7840" y="1158240"/>
            <a:ext cx="1920240" cy="3353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9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9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Maternelle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3241" y="1158240"/>
            <a:ext cx="1920240" cy="3353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900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9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Élémentaire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86841"/>
              </p:ext>
            </p:extLst>
          </p:nvPr>
        </p:nvGraphicFramePr>
        <p:xfrm>
          <a:off x="0" y="4092182"/>
          <a:ext cx="9144000" cy="23148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505979"/>
                <a:gridCol w="3376706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4,66 portables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1,18 portables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6,08 portables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5,93 portables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1,78 portables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6,85 portables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6,49 portables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2,48 portables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7,28 portables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d’ordinateurs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PORTABLES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à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usage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pédagogique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217792"/>
              </p:ext>
            </p:extLst>
          </p:nvPr>
        </p:nvGraphicFramePr>
        <p:xfrm>
          <a:off x="2506954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1116106"/>
          </a:xfrm>
        </p:spPr>
        <p:txBody>
          <a:bodyPr/>
          <a:lstStyle/>
          <a:p>
            <a:r>
              <a:rPr lang="en-US" sz="2300" dirty="0" err="1" smtClean="0"/>
              <a:t>Nombre</a:t>
            </a:r>
            <a:r>
              <a:rPr lang="en-US" sz="2300" dirty="0" smtClean="0"/>
              <a:t> </a:t>
            </a:r>
            <a:r>
              <a:rPr lang="en-US" sz="2300" dirty="0" err="1" smtClean="0"/>
              <a:t>d’ordinateurs</a:t>
            </a:r>
            <a:r>
              <a:rPr lang="en-US" sz="2300" dirty="0" smtClean="0"/>
              <a:t> PORTABLES </a:t>
            </a:r>
            <a:r>
              <a:rPr lang="en-US" sz="2300" dirty="0" err="1" smtClean="0"/>
              <a:t>à</a:t>
            </a:r>
            <a:r>
              <a:rPr lang="en-US" sz="2300" dirty="0" smtClean="0"/>
              <a:t> usage </a:t>
            </a:r>
            <a:r>
              <a:rPr lang="en-US" sz="2300" dirty="0" err="1" smtClean="0"/>
              <a:t>pédagogique</a:t>
            </a: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1600200"/>
            <a:ext cx="1922402" cy="17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5060"/>
              </p:ext>
            </p:extLst>
          </p:nvPr>
        </p:nvGraphicFramePr>
        <p:xfrm>
          <a:off x="0" y="4092182"/>
          <a:ext cx="9144000" cy="23148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505979"/>
                <a:gridCol w="3376706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 </a:t>
                      </a:r>
                      <a:r>
                        <a:rPr lang="en-US" dirty="0" err="1" smtClean="0"/>
                        <a:t>tablettes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0,63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1,31 </a:t>
                      </a:r>
                      <a:r>
                        <a:rPr lang="en-US" sz="1600" baseline="0" dirty="0" err="1" smtClean="0"/>
                        <a:t>tablettes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1,05 </a:t>
                      </a:r>
                      <a:r>
                        <a:rPr lang="en-US" dirty="0" err="1" smtClean="0"/>
                        <a:t>tablettes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0,4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1,18 </a:t>
                      </a:r>
                      <a:r>
                        <a:rPr lang="en-US" sz="1600" baseline="0" dirty="0" err="1" smtClean="0"/>
                        <a:t>tablettes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1,34 </a:t>
                      </a:r>
                      <a:r>
                        <a:rPr lang="en-US" dirty="0" err="1" smtClean="0"/>
                        <a:t>tablettes</a:t>
                      </a:r>
                      <a:r>
                        <a:rPr lang="en-US" dirty="0" smtClean="0"/>
                        <a:t>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0,87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1,44 </a:t>
                      </a:r>
                      <a:r>
                        <a:rPr lang="en-US" sz="1600" baseline="0" dirty="0" err="1" smtClean="0"/>
                        <a:t>tablettes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de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tablettes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tactiles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72071"/>
              </p:ext>
            </p:extLst>
          </p:nvPr>
        </p:nvGraphicFramePr>
        <p:xfrm>
          <a:off x="2750318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1116106"/>
          </a:xfrm>
        </p:spPr>
        <p:txBody>
          <a:bodyPr/>
          <a:lstStyle/>
          <a:p>
            <a:r>
              <a:rPr lang="en-US" sz="2300" dirty="0" err="1" smtClean="0"/>
              <a:t>Nombre</a:t>
            </a:r>
            <a:r>
              <a:rPr lang="en-US" sz="2300" dirty="0" smtClean="0"/>
              <a:t> de </a:t>
            </a:r>
            <a:r>
              <a:rPr lang="en-US" sz="2300" dirty="0" err="1" smtClean="0"/>
              <a:t>tablettes</a:t>
            </a:r>
            <a:r>
              <a:rPr lang="en-US" sz="2300" dirty="0" smtClean="0"/>
              <a:t> </a:t>
            </a:r>
            <a:r>
              <a:rPr lang="en-US" sz="2300" dirty="0" err="1" smtClean="0"/>
              <a:t>tactiles</a:t>
            </a: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1600200"/>
            <a:ext cx="2049278" cy="17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8767"/>
              </p:ext>
            </p:extLst>
          </p:nvPr>
        </p:nvGraphicFramePr>
        <p:xfrm>
          <a:off x="0" y="4092182"/>
          <a:ext cx="9144000" cy="23148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505979"/>
                <a:gridCol w="3376706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0,38 </a:t>
                      </a:r>
                      <a:r>
                        <a:rPr lang="en-US" dirty="0" err="1" smtClean="0"/>
                        <a:t>tablette</a:t>
                      </a:r>
                      <a:r>
                        <a:rPr lang="en-US" dirty="0" smtClean="0"/>
                        <a:t>-PC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0,29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-PC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1,31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-PC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0,18 </a:t>
                      </a:r>
                      <a:r>
                        <a:rPr lang="en-US" dirty="0" err="1" smtClean="0"/>
                        <a:t>tablette</a:t>
                      </a:r>
                      <a:r>
                        <a:rPr lang="en-US" dirty="0" smtClean="0"/>
                        <a:t>-PC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0,08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-PC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1,36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-PC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 </a:t>
                      </a:r>
                      <a:r>
                        <a:rPr lang="en-US" dirty="0" err="1" smtClean="0"/>
                        <a:t>tablette</a:t>
                      </a:r>
                      <a:r>
                        <a:rPr lang="en-US" dirty="0" smtClean="0"/>
                        <a:t>-PC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0,28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-PC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0,54 </a:t>
                      </a:r>
                      <a:r>
                        <a:rPr lang="en-US" sz="1600" baseline="0" dirty="0" err="1" smtClean="0"/>
                        <a:t>tablette</a:t>
                      </a:r>
                      <a:r>
                        <a:rPr lang="en-US" sz="1600" baseline="0" dirty="0" smtClean="0"/>
                        <a:t>-PC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de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tablettes</a:t>
                      </a:r>
                      <a:r>
                        <a:rPr lang="en-US" baseline="0" smtClean="0">
                          <a:solidFill>
                            <a:srgbClr val="CE543F"/>
                          </a:solidFill>
                        </a:rPr>
                        <a:t>-PC : 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472061"/>
              </p:ext>
            </p:extLst>
          </p:nvPr>
        </p:nvGraphicFramePr>
        <p:xfrm>
          <a:off x="2750318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1116106"/>
          </a:xfrm>
        </p:spPr>
        <p:txBody>
          <a:bodyPr/>
          <a:lstStyle/>
          <a:p>
            <a:r>
              <a:rPr lang="en-US" sz="2300" dirty="0" err="1" smtClean="0"/>
              <a:t>Nombre</a:t>
            </a:r>
            <a:r>
              <a:rPr lang="en-US" sz="2300" dirty="0" smtClean="0"/>
              <a:t> de </a:t>
            </a:r>
            <a:r>
              <a:rPr lang="en-US" sz="2300" dirty="0" err="1" smtClean="0"/>
              <a:t>tablettes</a:t>
            </a:r>
            <a:r>
              <a:rPr lang="en-US" sz="2300" dirty="0" smtClean="0"/>
              <a:t>-PC (</a:t>
            </a:r>
            <a:r>
              <a:rPr lang="en-US" sz="2300" dirty="0" err="1" smtClean="0"/>
              <a:t>ordinateurs</a:t>
            </a:r>
            <a:r>
              <a:rPr lang="en-US" sz="2300" dirty="0" smtClean="0"/>
              <a:t> </a:t>
            </a:r>
            <a:r>
              <a:rPr lang="en-US" sz="2300" dirty="0" err="1" smtClean="0"/>
              <a:t>hybrides</a:t>
            </a:r>
            <a:r>
              <a:rPr lang="en-US" sz="2300" dirty="0" smtClean="0"/>
              <a:t>)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8" y="1210860"/>
            <a:ext cx="2407920" cy="20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42501"/>
              </p:ext>
            </p:extLst>
          </p:nvPr>
        </p:nvGraphicFramePr>
        <p:xfrm>
          <a:off x="0" y="4092182"/>
          <a:ext cx="9144000" cy="23148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505979"/>
                <a:gridCol w="3376706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TBI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0,16 TBI par </a:t>
                      </a:r>
                      <a:r>
                        <a:rPr lang="en-US" sz="1600" dirty="0" err="1" smtClean="0"/>
                        <a:t>école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1,15 TBI par </a:t>
                      </a:r>
                      <a:r>
                        <a:rPr lang="en-US" sz="1600" dirty="0" err="1" smtClean="0"/>
                        <a:t>école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0,62 TBI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0,11</a:t>
                      </a:r>
                      <a:r>
                        <a:rPr lang="en-US" sz="1600" baseline="0" dirty="0" smtClean="0"/>
                        <a:t> TBI </a:t>
                      </a:r>
                      <a:r>
                        <a:rPr lang="en-US" sz="1600" dirty="0" smtClean="0"/>
                        <a:t>par </a:t>
                      </a:r>
                      <a:r>
                        <a:rPr lang="en-US" sz="1600" dirty="0" err="1" smtClean="0"/>
                        <a:t>école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0,74</a:t>
                      </a:r>
                      <a:r>
                        <a:rPr lang="en-US" sz="1600" baseline="0" dirty="0" smtClean="0"/>
                        <a:t> TBI </a:t>
                      </a:r>
                      <a:r>
                        <a:rPr lang="en-US" sz="1600" dirty="0" smtClean="0"/>
                        <a:t>par </a:t>
                      </a:r>
                      <a:r>
                        <a:rPr lang="en-US" sz="1600" dirty="0" err="1" smtClean="0"/>
                        <a:t>école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0,71 TBI par </a:t>
                      </a:r>
                      <a:r>
                        <a:rPr lang="en-US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0,05 TBI par </a:t>
                      </a:r>
                      <a:r>
                        <a:rPr lang="en-US" sz="1600" dirty="0" err="1" smtClean="0"/>
                        <a:t>école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maternelle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0,83 TBI par </a:t>
                      </a:r>
                      <a:r>
                        <a:rPr lang="en-US" sz="1600" dirty="0" err="1" smtClean="0"/>
                        <a:t>école</a:t>
                      </a:r>
                      <a:r>
                        <a:rPr lang="en-US" sz="1600" baseline="0" dirty="0" smtClean="0"/>
                        <a:t> en </a:t>
                      </a:r>
                      <a:r>
                        <a:rPr lang="en-US" sz="1600" baseline="0" dirty="0" err="1" smtClean="0"/>
                        <a:t>élémentaire</a:t>
                      </a:r>
                      <a:endParaRPr lang="en-US" sz="16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de TBI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08219"/>
              </p:ext>
            </p:extLst>
          </p:nvPr>
        </p:nvGraphicFramePr>
        <p:xfrm>
          <a:off x="2750318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1116106"/>
          </a:xfrm>
        </p:spPr>
        <p:txBody>
          <a:bodyPr/>
          <a:lstStyle/>
          <a:p>
            <a:r>
              <a:rPr lang="en-US" sz="2300" dirty="0" err="1" smtClean="0"/>
              <a:t>Nombre</a:t>
            </a:r>
            <a:r>
              <a:rPr lang="en-US" sz="2300" dirty="0" smtClean="0"/>
              <a:t> de TBI (tableau </a:t>
            </a:r>
            <a:r>
              <a:rPr lang="en-US" sz="2300" dirty="0" err="1" smtClean="0"/>
              <a:t>blanc</a:t>
            </a:r>
            <a:r>
              <a:rPr lang="en-US" sz="2300" dirty="0" smtClean="0"/>
              <a:t> </a:t>
            </a:r>
            <a:r>
              <a:rPr lang="en-US" sz="2300" dirty="0" err="1" smtClean="0"/>
              <a:t>interactif</a:t>
            </a:r>
            <a:r>
              <a:rPr lang="en-US" sz="2300" dirty="0" smtClean="0"/>
              <a:t>)</a:t>
            </a: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1341120"/>
            <a:ext cx="2103120" cy="19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7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77828"/>
              </p:ext>
            </p:extLst>
          </p:nvPr>
        </p:nvGraphicFramePr>
        <p:xfrm>
          <a:off x="0" y="4092182"/>
          <a:ext cx="9144000" cy="2309908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2261315"/>
                <a:gridCol w="3072685"/>
                <a:gridCol w="3810000"/>
              </a:tblGrid>
              <a:tr h="577477">
                <a:tc>
                  <a:txBody>
                    <a:bodyPr/>
                    <a:lstStyle/>
                    <a:p>
                      <a:r>
                        <a:rPr lang="en-US" dirty="0" smtClean="0"/>
                        <a:t>En 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1,05 </a:t>
                      </a:r>
                      <a:r>
                        <a:rPr lang="en-US" sz="1400" baseline="0" dirty="0" err="1" smtClean="0"/>
                        <a:t>vidéoprojecteurs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par </a:t>
                      </a:r>
                      <a:r>
                        <a:rPr lang="en-US" sz="1400" dirty="0" err="1" smtClean="0"/>
                        <a:t>école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0,38 </a:t>
                      </a:r>
                      <a:r>
                        <a:rPr lang="en-US" sz="1200" baseline="0" dirty="0" err="1" smtClean="0"/>
                        <a:t>vidéoprojecteur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maternelle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1,32 </a:t>
                      </a:r>
                      <a:r>
                        <a:rPr lang="en-US" sz="1200" baseline="0" dirty="0" err="1" smtClean="0"/>
                        <a:t>vidéoprojecteurs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élémentaire</a:t>
                      </a:r>
                      <a:endParaRPr lang="en-US" sz="1200" dirty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l’académie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1,36 </a:t>
                      </a:r>
                      <a:r>
                        <a:rPr lang="en-US" sz="1400" baseline="0" dirty="0" err="1" smtClean="0"/>
                        <a:t>vidéoprojecteurs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par </a:t>
                      </a:r>
                      <a:r>
                        <a:rPr lang="en-US" sz="1400" dirty="0" err="1" smtClean="0"/>
                        <a:t>école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0,51 </a:t>
                      </a:r>
                      <a:r>
                        <a:rPr lang="en-US" sz="1200" baseline="0" dirty="0" err="1" smtClean="0"/>
                        <a:t>vidéoprojecteur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maternelle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1,56 </a:t>
                      </a:r>
                      <a:r>
                        <a:rPr lang="en-US" sz="1200" baseline="0" dirty="0" err="1" smtClean="0"/>
                        <a:t>vidéoprojecteurs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élémentaire</a:t>
                      </a:r>
                      <a:endParaRPr lang="en-US" sz="1200" dirty="0" smtClean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Manche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1,65 </a:t>
                      </a:r>
                      <a:r>
                        <a:rPr lang="en-US" sz="1400" baseline="0" dirty="0" err="1" smtClean="0"/>
                        <a:t>vidéoprojecteurs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par </a:t>
                      </a:r>
                      <a:r>
                        <a:rPr lang="en-US" sz="1400" dirty="0" err="1" smtClean="0"/>
                        <a:t>école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0,51 </a:t>
                      </a:r>
                      <a:r>
                        <a:rPr lang="en-US" sz="1200" baseline="0" dirty="0" err="1" smtClean="0"/>
                        <a:t>vidéoprojecteur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maternelle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1,86 </a:t>
                      </a:r>
                      <a:r>
                        <a:rPr lang="en-US" sz="1200" baseline="0" dirty="0" err="1" smtClean="0"/>
                        <a:t>vidéoprojecteurs</a:t>
                      </a:r>
                      <a:r>
                        <a:rPr lang="en-US" sz="1200" dirty="0" smtClean="0"/>
                        <a:t> par </a:t>
                      </a:r>
                      <a:r>
                        <a:rPr lang="en-US" sz="1200" dirty="0" err="1" smtClean="0"/>
                        <a:t>école</a:t>
                      </a:r>
                      <a:r>
                        <a:rPr lang="en-US" sz="1200" baseline="0" dirty="0" smtClean="0"/>
                        <a:t> en </a:t>
                      </a:r>
                      <a:r>
                        <a:rPr lang="en-US" sz="1200" baseline="0" dirty="0" err="1" smtClean="0"/>
                        <a:t>élémentaire</a:t>
                      </a:r>
                      <a:endParaRPr lang="en-US" sz="1200" dirty="0" smtClean="0"/>
                    </a:p>
                  </a:txBody>
                  <a:tcPr/>
                </a:tc>
              </a:tr>
              <a:tr h="577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votre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école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Nb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de </a:t>
                      </a:r>
                      <a:r>
                        <a:rPr lang="en-US" baseline="0" dirty="0" err="1" smtClean="0">
                          <a:solidFill>
                            <a:srgbClr val="CE543F"/>
                          </a:solidFill>
                        </a:rPr>
                        <a:t>vidéoprojecteurs</a:t>
                      </a:r>
                      <a:r>
                        <a:rPr lang="en-US" baseline="0" dirty="0" smtClean="0">
                          <a:solidFill>
                            <a:srgbClr val="CE543F"/>
                          </a:solidFill>
                        </a:rPr>
                        <a:t> : _____</a:t>
                      </a:r>
                      <a:endParaRPr lang="en-US" dirty="0">
                        <a:solidFill>
                          <a:srgbClr val="CE543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65945"/>
              </p:ext>
            </p:extLst>
          </p:nvPr>
        </p:nvGraphicFramePr>
        <p:xfrm>
          <a:off x="2750318" y="877311"/>
          <a:ext cx="5166414" cy="31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484094"/>
            <a:ext cx="7843520" cy="633506"/>
          </a:xfrm>
        </p:spPr>
        <p:txBody>
          <a:bodyPr/>
          <a:lstStyle/>
          <a:p>
            <a:r>
              <a:rPr lang="en-US" sz="2300" dirty="0" err="1" smtClean="0"/>
              <a:t>Nombre</a:t>
            </a:r>
            <a:r>
              <a:rPr lang="en-US" sz="2300" dirty="0" smtClean="0"/>
              <a:t> de </a:t>
            </a:r>
            <a:r>
              <a:rPr lang="en-US" sz="2300" dirty="0" err="1" smtClean="0"/>
              <a:t>vidéoprojecteurs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1744980"/>
            <a:ext cx="2202194" cy="15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458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283</TotalTime>
  <Words>716</Words>
  <Application>Microsoft Macintosh PowerPoint</Application>
  <PresentationFormat>Présentation à l'écran (4:3)</PresentationFormat>
  <Paragraphs>200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Rockwell</vt:lpstr>
      <vt:lpstr>Wingdings</vt:lpstr>
      <vt:lpstr>Advantage</vt:lpstr>
      <vt:lpstr>Enquête ETIC – Juin 2015</vt:lpstr>
      <vt:lpstr>Nombre d’élèves par ordinateur</vt:lpstr>
      <vt:lpstr>Nombre d’ordinateurs à usage pédagogique</vt:lpstr>
      <vt:lpstr>L’âge de vos terminaux (ordinateurs ou tablettes)</vt:lpstr>
      <vt:lpstr>Nombre d’ordinateurs PORTABLES à usage pédagogique</vt:lpstr>
      <vt:lpstr>Nombre de tablettes tactiles</vt:lpstr>
      <vt:lpstr>Nombre de tablettes-PC (ordinateurs hybrides)</vt:lpstr>
      <vt:lpstr>Nombre de TBI (tableau blanc interactif)</vt:lpstr>
      <vt:lpstr>Nombre de vidéoprojecteurs</vt:lpstr>
      <vt:lpstr>Nombre de lecteurs – enregistreurs MP3/MP4</vt:lpstr>
      <vt:lpstr>L’accès à Internet dans les classes</vt:lpstr>
      <vt:lpstr>Part des écoles disposant d’un site internet accessible à tout public</vt:lpstr>
    </vt:vector>
  </TitlesOfParts>
  <Company>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ETIC – Juin 2015</dc:title>
  <dc:creator>Cédric Dho</dc:creator>
  <cp:lastModifiedBy>Cedric Dho</cp:lastModifiedBy>
  <cp:revision>27</cp:revision>
  <dcterms:created xsi:type="dcterms:W3CDTF">2015-09-30T19:51:37Z</dcterms:created>
  <dcterms:modified xsi:type="dcterms:W3CDTF">2015-12-05T16:59:38Z</dcterms:modified>
</cp:coreProperties>
</file>